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1" r:id="rId5"/>
    <p:sldId id="351" r:id="rId6"/>
    <p:sldId id="354" r:id="rId7"/>
    <p:sldId id="356" r:id="rId8"/>
    <p:sldId id="355" r:id="rId9"/>
    <p:sldId id="357" r:id="rId10"/>
    <p:sldId id="358" r:id="rId11"/>
    <p:sldId id="359" r:id="rId12"/>
    <p:sldId id="360" r:id="rId13"/>
    <p:sldId id="361" r:id="rId14"/>
    <p:sldId id="278" r:id="rId15"/>
  </p:sldIdLst>
  <p:sldSz cx="12192000" cy="6858000"/>
  <p:notesSz cx="6858000" cy="9144000"/>
  <p:embeddedFontLst>
    <p:embeddedFont>
      <p:font typeface="Cambria Math" panose="02040503050406030204" pitchFamily="18" charset="0"/>
      <p:regular r:id="rId18"/>
    </p:embeddedFont>
    <p:embeddedFont>
      <p:font typeface="D2Coding" panose="020B0609020101020101" pitchFamily="49" charset="-127"/>
      <p:regular r:id="rId19"/>
      <p:bold r:id="rId20"/>
    </p:embeddedFont>
    <p:embeddedFont>
      <p:font typeface="나눔스퀘어 네오 Regular" panose="00000500000000000000" pitchFamily="2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797"/>
    <a:srgbClr val="FF7575"/>
    <a:srgbClr val="FFFFFF"/>
    <a:srgbClr val="FFE292"/>
    <a:srgbClr val="FFCC00"/>
    <a:srgbClr val="C773C7"/>
    <a:srgbClr val="B69ADE"/>
    <a:srgbClr val="A17DD5"/>
    <a:srgbClr val="B882D0"/>
    <a:srgbClr val="FF4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2822" autoAdjust="0"/>
  </p:normalViewPr>
  <p:slideViewPr>
    <p:cSldViewPr snapToGrid="0" showGuides="1">
      <p:cViewPr>
        <p:scale>
          <a:sx n="134" d="100"/>
          <a:sy n="134" d="100"/>
        </p:scale>
        <p:origin x="390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81E3FDB-C6F7-4625-D075-6A2CED7444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BA76DC-796E-B136-491E-D9BF27A5DF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68499-CA71-405E-B2E1-CFF857874421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F3D26F-4C44-7878-72F3-291958D911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ECCC98-561D-BEF8-ED99-886F7D326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D64B2-844E-40B6-A0EC-B7504BADD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4158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CB4F6AC8-FFF4-4699-96A4-0DD4A72686D3}" type="datetimeFigureOut">
              <a:rPr lang="ko-KR" altLang="en-US" smtClean="0"/>
              <a:pPr/>
              <a:t>2024-03-20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0D045498-4E38-4CA4-927E-F113D92A05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93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789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500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23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757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8118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2652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231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609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278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5D64D6-4749-53D1-FDBC-87B9B79C96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8F59400-3B56-E5BB-448A-614A50DAD8EC}"/>
              </a:ext>
            </a:extLst>
          </p:cNvPr>
          <p:cNvSpPr txBox="1">
            <a:spLocks/>
          </p:cNvSpPr>
          <p:nvPr userDrawn="1"/>
        </p:nvSpPr>
        <p:spPr>
          <a:xfrm>
            <a:off x="7044337" y="6342129"/>
            <a:ext cx="4461307" cy="318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AI &amp; Bigdata Lab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5" name="그림 4" descr="텍스트, 스크린샷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14FF030D-E125-308B-B6EA-D024EA8E3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855" y="0"/>
            <a:ext cx="6889709" cy="394592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pic>
        <p:nvPicPr>
          <p:cNvPr id="1030" name="Picture 6" descr="파이토치 트랜스포머를 활용한 자연어 처리와 컴퓨터비전 심층학습 - 예스24">
            <a:extLst>
              <a:ext uri="{FF2B5EF4-FFF2-40B4-BE49-F238E27FC236}">
                <a16:creationId xmlns:a16="http://schemas.microsoft.com/office/drawing/2014/main" id="{F4DFC288-17F1-9CD6-2270-63099E9FEC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110" y="290392"/>
            <a:ext cx="3479759" cy="444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6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1C66B1-ABFD-96F2-C988-AB03CF84D8A4}"/>
              </a:ext>
            </a:extLst>
          </p:cNvPr>
          <p:cNvSpPr/>
          <p:nvPr userDrawn="1"/>
        </p:nvSpPr>
        <p:spPr>
          <a:xfrm>
            <a:off x="0" y="0"/>
            <a:ext cx="12192000" cy="7875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E5056A-8997-E84E-ED8B-568DDC4D111B}"/>
              </a:ext>
            </a:extLst>
          </p:cNvPr>
          <p:cNvSpPr/>
          <p:nvPr userDrawn="1"/>
        </p:nvSpPr>
        <p:spPr>
          <a:xfrm>
            <a:off x="0" y="6492875"/>
            <a:ext cx="12192000" cy="365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D4FCE129-2F32-A55F-3836-7A95272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217" y="6492875"/>
            <a:ext cx="2743200" cy="365125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28</a:t>
            </a:r>
          </a:p>
        </p:txBody>
      </p:sp>
    </p:spTree>
    <p:extLst>
      <p:ext uri="{BB962C8B-B14F-4D97-AF65-F5344CB8AC3E}">
        <p14:creationId xmlns:p14="http://schemas.microsoft.com/office/powerpoint/2010/main" val="161100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432DD-2BD5-42A6-8B1F-94044215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3646C-00B2-4F72-9F03-28A39E8D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46F5C-03D3-40EA-B743-BF0939B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66C7A-B55A-4A25-A9FE-4C3D254D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F5D5C-1738-4696-8769-E2A1903D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B9D8-AD8A-433C-85A4-344A7D45903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63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0E33F-9EBD-DCF2-23C9-FF72C5A3C393}"/>
              </a:ext>
            </a:extLst>
          </p:cNvPr>
          <p:cNvSpPr txBox="1">
            <a:spLocks/>
          </p:cNvSpPr>
          <p:nvPr/>
        </p:nvSpPr>
        <p:spPr>
          <a:xfrm>
            <a:off x="2015978" y="1280252"/>
            <a:ext cx="2839363" cy="6895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CHAPTER 9</a:t>
            </a:r>
            <a:endParaRPr lang="ko-KR" altLang="en-US" sz="28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7B0585-3630-0809-D195-B8BAEFECE1C3}"/>
              </a:ext>
            </a:extLst>
          </p:cNvPr>
          <p:cNvSpPr txBox="1">
            <a:spLocks/>
          </p:cNvSpPr>
          <p:nvPr/>
        </p:nvSpPr>
        <p:spPr>
          <a:xfrm>
            <a:off x="1043053" y="2877531"/>
            <a:ext cx="4294887" cy="17081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AutoNum type="arabicPeriod"/>
            </a:pPr>
            <a:r>
              <a:rPr lang="ko-KR" altLang="en-US" sz="2000" dirty="0">
                <a:latin typeface="+mn-ea"/>
              </a:rPr>
              <a:t>특징 </a:t>
            </a:r>
            <a:r>
              <a:rPr lang="ko-KR" altLang="en-US" sz="2000" dirty="0" err="1">
                <a:latin typeface="+mn-ea"/>
              </a:rPr>
              <a:t>파라미드</a:t>
            </a:r>
            <a:r>
              <a:rPr lang="ko-KR" altLang="en-US" sz="2000" dirty="0">
                <a:latin typeface="+mn-ea"/>
              </a:rPr>
              <a:t> 네트워크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ko-KR" altLang="en-US" sz="2000" dirty="0">
                <a:latin typeface="+mn-ea"/>
              </a:rPr>
              <a:t>관심 영역 정렬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ko-KR" altLang="en-US" sz="2000" dirty="0">
                <a:latin typeface="+mn-ea"/>
              </a:rPr>
              <a:t>마스크 분류기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ko-KR" altLang="en-US" sz="2000" dirty="0">
                <a:latin typeface="+mn-ea"/>
              </a:rPr>
              <a:t>모델 실습</a:t>
            </a:r>
            <a:endParaRPr lang="en-US" altLang="ko-KR" sz="2000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D8343C9-E3F4-66AC-5EAA-54B3CF20E767}"/>
              </a:ext>
            </a:extLst>
          </p:cNvPr>
          <p:cNvSpPr txBox="1">
            <a:spLocks/>
          </p:cNvSpPr>
          <p:nvPr/>
        </p:nvSpPr>
        <p:spPr>
          <a:xfrm>
            <a:off x="1882853" y="1957295"/>
            <a:ext cx="2615289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Mask R-CNN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0AEC2F4-95A9-3E2A-6617-4670D9C2B737}"/>
              </a:ext>
            </a:extLst>
          </p:cNvPr>
          <p:cNvSpPr txBox="1">
            <a:spLocks/>
          </p:cNvSpPr>
          <p:nvPr/>
        </p:nvSpPr>
        <p:spPr>
          <a:xfrm>
            <a:off x="7730693" y="5320881"/>
            <a:ext cx="308859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600" dirty="0">
                <a:latin typeface="+mj-ea"/>
              </a:rPr>
              <a:t>이훈제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A2FFC8-10C5-DEAD-351F-C8BD9F52A809}"/>
              </a:ext>
            </a:extLst>
          </p:cNvPr>
          <p:cNvSpPr txBox="1">
            <a:spLocks/>
          </p:cNvSpPr>
          <p:nvPr/>
        </p:nvSpPr>
        <p:spPr>
          <a:xfrm>
            <a:off x="7975005" y="4724181"/>
            <a:ext cx="2599972" cy="43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+mn-ea"/>
                <a:ea typeface="+mn-ea"/>
              </a:rPr>
              <a:t>24. 03. 15. </a:t>
            </a:r>
            <a:r>
              <a:rPr lang="ko-KR" altLang="en-US" sz="2000" dirty="0">
                <a:latin typeface="+mn-ea"/>
                <a:ea typeface="+mn-ea"/>
              </a:rPr>
              <a:t>금</a:t>
            </a:r>
          </a:p>
        </p:txBody>
      </p:sp>
    </p:spTree>
    <p:extLst>
      <p:ext uri="{BB962C8B-B14F-4D97-AF65-F5344CB8AC3E}">
        <p14:creationId xmlns:p14="http://schemas.microsoft.com/office/powerpoint/2010/main" val="176960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모델 실습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+mj-ea"/>
              </a:rPr>
              <a:t>Mask R-CNN</a:t>
            </a:r>
            <a:endParaRPr lang="en-US" altLang="ko-KR" sz="3200" dirty="0">
              <a:latin typeface="+mj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C30E614-890E-D73F-804A-10BBD911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10</a:t>
            </a:fld>
            <a:r>
              <a:rPr lang="ko-KR" altLang="en-US" dirty="0"/>
              <a:t> </a:t>
            </a:r>
            <a:r>
              <a:rPr lang="en-US" altLang="ko-KR" dirty="0"/>
              <a:t>/ 28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CAD76D3-1238-6CC5-0B9C-FCAC3BACF8B3}"/>
              </a:ext>
            </a:extLst>
          </p:cNvPr>
          <p:cNvSpPr txBox="1"/>
          <p:nvPr/>
        </p:nvSpPr>
        <p:spPr>
          <a:xfrm>
            <a:off x="492380" y="1441715"/>
            <a:ext cx="694421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198046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DD0C1A-7EC1-4B4C-B7B7-9BE87DB5ABBC}"/>
              </a:ext>
            </a:extLst>
          </p:cNvPr>
          <p:cNvSpPr txBox="1"/>
          <p:nvPr/>
        </p:nvSpPr>
        <p:spPr>
          <a:xfrm>
            <a:off x="4087277" y="2151727"/>
            <a:ext cx="40174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tx2"/>
                </a:solidFill>
                <a:latin typeface="+mj-ea"/>
                <a:ea typeface="+mj-ea"/>
              </a:rPr>
              <a:t>THANK</a:t>
            </a:r>
          </a:p>
          <a:p>
            <a:pPr algn="ctr"/>
            <a:r>
              <a:rPr lang="en-US" altLang="ko-KR" sz="8000" dirty="0">
                <a:solidFill>
                  <a:schemeClr val="tx2"/>
                </a:solidFill>
                <a:latin typeface="+mj-ea"/>
                <a:ea typeface="+mj-ea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89994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220124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Mask R-CNN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</a:rPr>
              <a:t>Mask R-CNN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11173252" cy="2000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Mask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R-CNN</a:t>
            </a:r>
            <a:r>
              <a:rPr lang="ko-KR" altLang="en-US" sz="1400" dirty="0">
                <a:latin typeface="+mn-ea"/>
              </a:rPr>
              <a:t>은 이미지 인식 및 객체 검출 작업에 사용됨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기존 </a:t>
            </a:r>
            <a:r>
              <a:rPr lang="en-US" altLang="ko-KR" sz="1400" dirty="0">
                <a:latin typeface="+mn-ea"/>
              </a:rPr>
              <a:t>Faster R-CNN</a:t>
            </a:r>
            <a:r>
              <a:rPr lang="ko-KR" altLang="en-US" sz="1400" dirty="0">
                <a:latin typeface="+mn-ea"/>
              </a:rPr>
              <a:t>은 객체의 모양을 파악하기 어려움이 있었으나</a:t>
            </a:r>
            <a:r>
              <a:rPr lang="en-US" altLang="ko-KR" sz="1400" dirty="0">
                <a:latin typeface="+mn-ea"/>
              </a:rPr>
              <a:t>, Mask R-CNN </a:t>
            </a:r>
            <a:r>
              <a:rPr lang="ko-KR" altLang="en-US" sz="1400" dirty="0">
                <a:latin typeface="+mn-ea"/>
              </a:rPr>
              <a:t>은 관심영역 </a:t>
            </a:r>
            <a:r>
              <a:rPr lang="ko-KR" altLang="en-US" sz="1400" dirty="0" err="1">
                <a:latin typeface="+mn-ea"/>
              </a:rPr>
              <a:t>풀링</a:t>
            </a:r>
            <a:r>
              <a:rPr lang="ko-KR" altLang="en-US" sz="1400" dirty="0">
                <a:latin typeface="+mn-ea"/>
              </a:rPr>
              <a:t> 대신 관심 영역 정렬 이라는 방법을 사용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Mask R-CNN</a:t>
            </a:r>
            <a:r>
              <a:rPr lang="ko-KR" altLang="en-US" sz="1400" dirty="0">
                <a:latin typeface="+mn-ea"/>
              </a:rPr>
              <a:t>은 마스크 영역을 추가해 각 객체에 대한 </a:t>
            </a:r>
            <a:r>
              <a:rPr lang="ko-KR" altLang="en-US" sz="1400" dirty="0" err="1">
                <a:latin typeface="+mn-ea"/>
              </a:rPr>
              <a:t>세그멘테이션</a:t>
            </a:r>
            <a:r>
              <a:rPr lang="ko-KR" altLang="en-US" sz="1400" dirty="0">
                <a:latin typeface="+mn-ea"/>
              </a:rPr>
              <a:t> 마스크를 예측할 수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객체 인스턴스 단위로 분할하여 검출 할 수 있는 기능을 제공하므로</a:t>
            </a:r>
            <a:r>
              <a:rPr lang="en-US" altLang="ko-KR" sz="1400" dirty="0">
                <a:latin typeface="+mn-ea"/>
              </a:rPr>
              <a:t>,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이미지 내에 여러 객체가 존재할 때 한 번에 모든 객체의 위치와 모양을 검출할 수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Mask R-CNN </a:t>
            </a:r>
            <a:r>
              <a:rPr lang="ko-KR" altLang="en-US" sz="1400" dirty="0">
                <a:latin typeface="+mn-ea"/>
              </a:rPr>
              <a:t>특징 피라미드 네트워크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영역 제안 네트워크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관심 영역 정렬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분류 및 분할로 수행함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C30E614-890E-D73F-804A-10BBD911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6AE9836-28CF-3E16-EEE2-1147B4DE6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105" y="3421527"/>
            <a:ext cx="6487790" cy="307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03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3092513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특징 피라미드 네트워크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</a:rPr>
              <a:t>Mask R-CNN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11234166" cy="2000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특징 피라미드 네트워크</a:t>
            </a:r>
            <a:r>
              <a:rPr lang="en-US" altLang="ko-KR" sz="1400" dirty="0">
                <a:latin typeface="+mn-ea"/>
              </a:rPr>
              <a:t>(Feature Pyramid Network)</a:t>
            </a:r>
            <a:r>
              <a:rPr lang="ko-KR" altLang="en-US" sz="1400" dirty="0">
                <a:latin typeface="+mn-ea"/>
              </a:rPr>
              <a:t>는  다양한 비율의 객체를 탐지하기 위해 특징 </a:t>
            </a:r>
            <a:r>
              <a:rPr lang="ko-KR" altLang="en-US" sz="1400" dirty="0" err="1">
                <a:latin typeface="+mn-ea"/>
              </a:rPr>
              <a:t>맵을</a:t>
            </a:r>
            <a:r>
              <a:rPr lang="ko-KR" altLang="en-US" sz="1400" dirty="0">
                <a:latin typeface="+mn-ea"/>
              </a:rPr>
              <a:t> 여러 레벨로 구성하는 방법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분류 모델은 입력 이미지를 여러 계층에 </a:t>
            </a:r>
            <a:r>
              <a:rPr lang="ko-KR" altLang="en-US" sz="1400" dirty="0" err="1">
                <a:latin typeface="+mn-ea"/>
              </a:rPr>
              <a:t>결쳐</a:t>
            </a:r>
            <a:r>
              <a:rPr lang="ko-KR" altLang="en-US" sz="1400" dirty="0">
                <a:latin typeface="+mn-ea"/>
              </a:rPr>
              <a:t> 점점 다운 샘플링 하면서 특징 </a:t>
            </a:r>
            <a:r>
              <a:rPr lang="ko-KR" altLang="en-US" sz="1400" dirty="0" err="1">
                <a:latin typeface="+mn-ea"/>
              </a:rPr>
              <a:t>맵을</a:t>
            </a:r>
            <a:r>
              <a:rPr lang="ko-KR" altLang="en-US" sz="1400" dirty="0">
                <a:latin typeface="+mn-ea"/>
              </a:rPr>
              <a:t> 생성하며</a:t>
            </a:r>
            <a:r>
              <a:rPr lang="en-US" altLang="ko-KR" sz="1400" dirty="0">
                <a:latin typeface="+mn-ea"/>
              </a:rPr>
              <a:t>,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이때 상위 계층으로 갈수록 수용 영역이 커지고 특징 </a:t>
            </a:r>
            <a:r>
              <a:rPr lang="ko-KR" altLang="en-US" sz="1400" dirty="0" err="1">
                <a:latin typeface="+mn-ea"/>
              </a:rPr>
              <a:t>맵의</a:t>
            </a:r>
            <a:r>
              <a:rPr lang="ko-KR" altLang="en-US" sz="1400" dirty="0">
                <a:latin typeface="+mn-ea"/>
              </a:rPr>
              <a:t> 크기가 </a:t>
            </a:r>
            <a:r>
              <a:rPr lang="ko-KR" altLang="en-US" sz="1400" dirty="0" err="1">
                <a:latin typeface="+mn-ea"/>
              </a:rPr>
              <a:t>줄어듬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따라서 최상위계층에서 얻은 특징 </a:t>
            </a:r>
            <a:r>
              <a:rPr lang="ko-KR" altLang="en-US" sz="1400" dirty="0" err="1">
                <a:latin typeface="+mn-ea"/>
              </a:rPr>
              <a:t>맵은</a:t>
            </a:r>
            <a:r>
              <a:rPr lang="ko-KR" altLang="en-US" sz="1400" dirty="0">
                <a:latin typeface="+mn-ea"/>
              </a:rPr>
              <a:t> 고수준의 의미론적 정보를 가지지만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공간적인 정보는 손실되고 해상도가 낮아짐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문제를  해결하기 위해 특징 피라미드를 구성하여 특징 </a:t>
            </a:r>
            <a:r>
              <a:rPr lang="ko-KR" altLang="en-US" sz="1400" dirty="0" err="1">
                <a:latin typeface="+mn-ea"/>
              </a:rPr>
              <a:t>맵의</a:t>
            </a:r>
            <a:r>
              <a:rPr lang="ko-KR" altLang="en-US" sz="1400" dirty="0">
                <a:latin typeface="+mn-ea"/>
              </a:rPr>
              <a:t> 하향식 경로</a:t>
            </a:r>
            <a:r>
              <a:rPr lang="en-US" altLang="ko-KR" sz="1400" dirty="0">
                <a:latin typeface="+mn-ea"/>
              </a:rPr>
              <a:t>(Top-down pathway)</a:t>
            </a:r>
            <a:r>
              <a:rPr lang="ko-KR" altLang="en-US" sz="1400" dirty="0">
                <a:latin typeface="+mn-ea"/>
              </a:rPr>
              <a:t>와 상향식</a:t>
            </a:r>
            <a:r>
              <a:rPr lang="en-US" altLang="ko-KR" sz="1400" dirty="0">
                <a:latin typeface="+mn-ea"/>
              </a:rPr>
              <a:t>(Bottom-up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pathway)</a:t>
            </a:r>
            <a:r>
              <a:rPr lang="ko-KR" altLang="en-US" sz="1400" dirty="0">
                <a:latin typeface="+mn-ea"/>
              </a:rPr>
              <a:t>를 결합해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각 스테이지의 특징 </a:t>
            </a:r>
            <a:r>
              <a:rPr lang="ko-KR" altLang="en-US" sz="1400" dirty="0" err="1">
                <a:latin typeface="+mn-ea"/>
              </a:rPr>
              <a:t>맵이</a:t>
            </a:r>
            <a:r>
              <a:rPr lang="ko-KR" altLang="en-US" sz="1400" dirty="0">
                <a:latin typeface="+mn-ea"/>
              </a:rPr>
              <a:t> 공간적인 정보와 </a:t>
            </a:r>
            <a:r>
              <a:rPr lang="ko-KR" altLang="en-US" sz="1400" dirty="0" err="1">
                <a:latin typeface="+mn-ea"/>
              </a:rPr>
              <a:t>의미론적인</a:t>
            </a:r>
            <a:r>
              <a:rPr lang="ko-KR" altLang="en-US" sz="1400" dirty="0">
                <a:latin typeface="+mn-ea"/>
              </a:rPr>
              <a:t> 정보를 가질 수 있게 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C30E614-890E-D73F-804A-10BBD911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  <p:pic>
        <p:nvPicPr>
          <p:cNvPr id="101" name="그림 100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47619245-3545-B90C-EFAE-2F7DD9AE5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81" y="3428159"/>
            <a:ext cx="5144160" cy="30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43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3092513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특징 피라미드 네트워크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</a:rPr>
              <a:t>Mask R-CNN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9334607" cy="2000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하향식 경로는 입력 이미지를 </a:t>
            </a:r>
            <a:r>
              <a:rPr lang="ko-KR" altLang="en-US" sz="1400" dirty="0" err="1">
                <a:latin typeface="+mn-ea"/>
              </a:rPr>
              <a:t>다운샘플링</a:t>
            </a:r>
            <a:r>
              <a:rPr lang="ko-KR" altLang="en-US" sz="1400" dirty="0">
                <a:latin typeface="+mn-ea"/>
              </a:rPr>
              <a:t> 하면서 특징 </a:t>
            </a:r>
            <a:r>
              <a:rPr lang="ko-KR" altLang="en-US" sz="1400" dirty="0" err="1">
                <a:latin typeface="+mn-ea"/>
              </a:rPr>
              <a:t>맵을</a:t>
            </a:r>
            <a:r>
              <a:rPr lang="ko-KR" altLang="en-US" sz="1400" dirty="0">
                <a:latin typeface="+mn-ea"/>
              </a:rPr>
              <a:t> 생성하는 과정으로</a:t>
            </a:r>
            <a:r>
              <a:rPr lang="en-US" altLang="ko-KR" sz="1400" dirty="0">
                <a:latin typeface="+mn-ea"/>
              </a:rPr>
              <a:t>,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순전파를 진행하면서 마지막 계층을 포함한 여러 계층에서 특징 </a:t>
            </a:r>
            <a:r>
              <a:rPr lang="ko-KR" altLang="en-US" sz="1400" dirty="0" err="1">
                <a:latin typeface="+mn-ea"/>
              </a:rPr>
              <a:t>맵을</a:t>
            </a:r>
            <a:r>
              <a:rPr lang="ko-KR" altLang="en-US" sz="1400" dirty="0">
                <a:latin typeface="+mn-ea"/>
              </a:rPr>
              <a:t> 추출하는 방법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상향식 경로는 순전파를 통해 생성된 특징 </a:t>
            </a:r>
            <a:r>
              <a:rPr lang="ko-KR" altLang="en-US" sz="1400" dirty="0" err="1">
                <a:latin typeface="+mn-ea"/>
              </a:rPr>
              <a:t>맵을</a:t>
            </a:r>
            <a:r>
              <a:rPr lang="ko-KR" altLang="en-US" sz="1400" dirty="0">
                <a:latin typeface="+mn-ea"/>
              </a:rPr>
              <a:t> 역순으로 업샘플링 하면서 더 고해상도의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생성하는 과정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하향식 경로를 통해 추출되는 특징 </a:t>
            </a:r>
            <a:r>
              <a:rPr lang="ko-KR" altLang="en-US" sz="1400" dirty="0" err="1">
                <a:latin typeface="+mn-ea"/>
              </a:rPr>
              <a:t>맵은</a:t>
            </a:r>
            <a:r>
              <a:rPr lang="ko-KR" altLang="en-US" sz="1400" dirty="0">
                <a:latin typeface="+mn-ea"/>
              </a:rPr>
              <a:t> 상위 계층으로 이동할수록 의미론적 정보는 강해지지만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공간적 정보는 </a:t>
            </a:r>
            <a:r>
              <a:rPr lang="ko-KR" altLang="en-US" sz="1400" dirty="0" err="1">
                <a:latin typeface="+mn-ea"/>
              </a:rPr>
              <a:t>약해짐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반대로 하위 계층에 가까울수록 의미론적 정보는 약해지지만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공간적 정보가 </a:t>
            </a:r>
            <a:r>
              <a:rPr lang="ko-KR" altLang="en-US" sz="1400" dirty="0" err="1">
                <a:latin typeface="+mn-ea"/>
              </a:rPr>
              <a:t>강해짐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상위 계층에 가까울수록 복잡하고 추상적인 특징을 파악하기 쉬워지고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해당 영역의 위치나 크기를 알기 </a:t>
            </a:r>
            <a:r>
              <a:rPr lang="ko-KR" altLang="en-US" sz="1400" dirty="0" err="1">
                <a:latin typeface="+mn-ea"/>
              </a:rPr>
              <a:t>어려워짐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C30E614-890E-D73F-804A-10BBD911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4</a:t>
            </a:fld>
            <a:r>
              <a:rPr lang="ko-KR" altLang="en-US" dirty="0"/>
              <a:t> </a:t>
            </a:r>
            <a:r>
              <a:rPr lang="en-US" altLang="ko-KR" dirty="0"/>
              <a:t>/ 28</a:t>
            </a:r>
          </a:p>
        </p:txBody>
      </p:sp>
      <p:pic>
        <p:nvPicPr>
          <p:cNvPr id="99" name="그림 98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92B74D73-8795-5460-417C-ED3559757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81" y="3428159"/>
            <a:ext cx="5144160" cy="30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18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211788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관심 영역 정렬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</a:rPr>
              <a:t>Mask R-CNN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11742317" cy="1677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관심 영역 정렬</a:t>
            </a:r>
            <a:r>
              <a:rPr lang="en-US" altLang="ko-KR" sz="1400" dirty="0">
                <a:latin typeface="+mn-ea"/>
              </a:rPr>
              <a:t>(ROI Align)</a:t>
            </a:r>
            <a:r>
              <a:rPr lang="ko-KR" altLang="en-US" sz="1400" dirty="0">
                <a:latin typeface="+mn-ea"/>
              </a:rPr>
              <a:t>은 합성곱 연산으로 생성된 특징 </a:t>
            </a:r>
            <a:r>
              <a:rPr lang="ko-KR" altLang="en-US" sz="1400" dirty="0" err="1">
                <a:latin typeface="+mn-ea"/>
              </a:rPr>
              <a:t>맵과</a:t>
            </a:r>
            <a:r>
              <a:rPr lang="ko-KR" altLang="en-US" sz="1400" dirty="0">
                <a:latin typeface="+mn-ea"/>
              </a:rPr>
              <a:t> 관심 영역 사이의 공간적 어긋남을 최소화하기 위한 방법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512x512</a:t>
            </a:r>
            <a:r>
              <a:rPr lang="ko-KR" altLang="en-US" sz="1400" dirty="0">
                <a:latin typeface="+mn-ea"/>
              </a:rPr>
              <a:t>크기의 이미지에 </a:t>
            </a:r>
            <a:r>
              <a:rPr lang="en-US" altLang="ko-KR" sz="1400" dirty="0">
                <a:latin typeface="+mn-ea"/>
              </a:rPr>
              <a:t>16x16</a:t>
            </a:r>
            <a:r>
              <a:rPr lang="ko-KR" altLang="en-US" sz="1400" dirty="0">
                <a:latin typeface="+mn-ea"/>
              </a:rPr>
              <a:t> 크기의 특징 </a:t>
            </a:r>
            <a:r>
              <a:rPr lang="ko-KR" altLang="en-US" sz="1400" dirty="0" err="1">
                <a:latin typeface="+mn-ea"/>
              </a:rPr>
              <a:t>맵을</a:t>
            </a:r>
            <a:r>
              <a:rPr lang="ko-KR" altLang="en-US" sz="1400" dirty="0">
                <a:latin typeface="+mn-ea"/>
              </a:rPr>
              <a:t> 사용해 </a:t>
            </a:r>
            <a:r>
              <a:rPr lang="en-US" altLang="ko-KR" sz="1400" dirty="0">
                <a:latin typeface="+mn-ea"/>
              </a:rPr>
              <a:t>120x180 </a:t>
            </a:r>
            <a:r>
              <a:rPr lang="ko-KR" altLang="en-US" sz="1400" dirty="0">
                <a:latin typeface="+mn-ea"/>
              </a:rPr>
              <a:t>크기의 관심 영역을 추출했다고 가정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관심 영역은 특징 </a:t>
            </a:r>
            <a:r>
              <a:rPr lang="ko-KR" altLang="en-US" sz="1400" dirty="0" err="1">
                <a:latin typeface="+mn-ea"/>
              </a:rPr>
              <a:t>맵의</a:t>
            </a:r>
            <a:r>
              <a:rPr lang="ko-KR" altLang="en-US" sz="1400" dirty="0">
                <a:latin typeface="+mn-ea"/>
              </a:rPr>
              <a:t> 비율에 맞춰 변환됨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 값을 특징 </a:t>
            </a:r>
            <a:r>
              <a:rPr lang="ko-KR" altLang="en-US" sz="1400" dirty="0" err="1">
                <a:latin typeface="+mn-ea"/>
              </a:rPr>
              <a:t>맵의</a:t>
            </a:r>
            <a:r>
              <a:rPr lang="ko-KR" altLang="en-US" sz="1400" dirty="0">
                <a:latin typeface="+mn-ea"/>
              </a:rPr>
              <a:t> 그리드에 맞추기 위해 소수점을 제거한다면 관심 영역 </a:t>
            </a:r>
            <a:r>
              <a:rPr lang="ko-KR" altLang="en-US" sz="1400" dirty="0" err="1">
                <a:latin typeface="+mn-ea"/>
              </a:rPr>
              <a:t>풀링을</a:t>
            </a:r>
            <a:r>
              <a:rPr lang="ko-KR" altLang="en-US" sz="1400" dirty="0">
                <a:latin typeface="+mn-ea"/>
              </a:rPr>
              <a:t> 수행할 영역은 </a:t>
            </a:r>
            <a:r>
              <a:rPr lang="en-US" altLang="ko-KR" sz="1400" dirty="0">
                <a:latin typeface="+mn-ea"/>
              </a:rPr>
              <a:t>3x5 </a:t>
            </a:r>
            <a:r>
              <a:rPr lang="ko-KR" altLang="en-US" sz="1400" dirty="0">
                <a:latin typeface="+mn-ea"/>
              </a:rPr>
              <a:t>크기가 되며</a:t>
            </a:r>
            <a:r>
              <a:rPr lang="en-US" altLang="ko-KR" sz="1400" dirty="0">
                <a:latin typeface="+mn-ea"/>
              </a:rPr>
              <a:t>,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이 영역에서 소수점 영역에 대한 정보가 손실됨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관심 영역 풀림 과정에서 손실되는 정보는 정교한 객체 검출을 방해하는 요인이 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정보의 손실을 최소화하기 위해 관심 영역 정렬 과정을 수행함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C30E614-890E-D73F-804A-10BBD911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6D7F12E-DAE3-ABA4-4190-5DCB286DA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565" y="3122526"/>
            <a:ext cx="4134869" cy="337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211788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관심 영역 정렬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+mj-ea"/>
              </a:rPr>
              <a:t>Mask R-CNN</a:t>
            </a:r>
            <a:endParaRPr lang="en-US" altLang="ko-KR" sz="3200" dirty="0">
              <a:latin typeface="+mj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C30E614-890E-D73F-804A-10BBD911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BDE0FECC-2D5F-3C9E-6905-2AC3EEA50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349" y="3079767"/>
            <a:ext cx="4284551" cy="3351513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CAD76D3-1238-6CC5-0B9C-FCAC3BACF8B3}"/>
              </a:ext>
            </a:extLst>
          </p:cNvPr>
          <p:cNvSpPr txBox="1"/>
          <p:nvPr/>
        </p:nvSpPr>
        <p:spPr>
          <a:xfrm>
            <a:off x="492380" y="1441715"/>
            <a:ext cx="10743647" cy="1677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풀링</a:t>
            </a:r>
            <a:r>
              <a:rPr lang="ko-KR" altLang="en-US" sz="1400" dirty="0">
                <a:latin typeface="+mn-ea"/>
              </a:rPr>
              <a:t> 영역은 특징 </a:t>
            </a:r>
            <a:r>
              <a:rPr lang="ko-KR" altLang="en-US" sz="1400" dirty="0" err="1">
                <a:latin typeface="+mn-ea"/>
              </a:rPr>
              <a:t>맵의</a:t>
            </a:r>
            <a:r>
              <a:rPr lang="ko-KR" altLang="en-US" sz="1400" dirty="0">
                <a:latin typeface="+mn-ea"/>
              </a:rPr>
              <a:t> 그리드와 일치하지 않음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그리드와 </a:t>
            </a:r>
            <a:r>
              <a:rPr lang="ko-KR" altLang="en-US" sz="1400" dirty="0" err="1">
                <a:latin typeface="+mn-ea"/>
              </a:rPr>
              <a:t>풀링</a:t>
            </a:r>
            <a:r>
              <a:rPr lang="ko-KR" altLang="en-US" sz="1400" dirty="0">
                <a:latin typeface="+mn-ea"/>
              </a:rPr>
              <a:t> 영역을 일치시키기 위해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관심 영역 계산 시 발생했던 소수점을 제거하지 않고 가상의 영역을 생성함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이때 생성된 영역의 너비가 </a:t>
            </a:r>
            <a:r>
              <a:rPr lang="en-US" altLang="ko-KR" sz="1400" dirty="0">
                <a:latin typeface="+mn-ea"/>
              </a:rPr>
              <a:t>W, </a:t>
            </a:r>
            <a:r>
              <a:rPr lang="ko-KR" altLang="en-US" sz="1400" dirty="0">
                <a:latin typeface="+mn-ea"/>
              </a:rPr>
              <a:t>높이가 </a:t>
            </a:r>
            <a:r>
              <a:rPr lang="en-US" altLang="ko-KR" sz="1400" dirty="0">
                <a:latin typeface="+mn-ea"/>
              </a:rPr>
              <a:t>H</a:t>
            </a:r>
            <a:r>
              <a:rPr lang="ko-KR" altLang="en-US" sz="1400" dirty="0">
                <a:latin typeface="+mn-ea"/>
              </a:rPr>
              <a:t>라면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err="1">
                <a:latin typeface="+mn-ea"/>
              </a:rPr>
              <a:t>WxH</a:t>
            </a:r>
            <a:r>
              <a:rPr lang="ko-KR" altLang="en-US" sz="1400" dirty="0">
                <a:latin typeface="+mn-ea"/>
              </a:rPr>
              <a:t>개로 영역을 나눔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나눠진 영역마다 </a:t>
            </a:r>
            <a:r>
              <a:rPr lang="en-US" altLang="ko-KR" sz="1400" dirty="0">
                <a:latin typeface="+mn-ea"/>
              </a:rPr>
              <a:t>4</a:t>
            </a:r>
            <a:r>
              <a:rPr lang="ko-KR" altLang="en-US" sz="1400" dirty="0">
                <a:latin typeface="+mn-ea"/>
              </a:rPr>
              <a:t>개의 특징 </a:t>
            </a:r>
            <a:r>
              <a:rPr lang="ko-KR" altLang="en-US" sz="1400" dirty="0" err="1">
                <a:latin typeface="+mn-ea"/>
              </a:rPr>
              <a:t>맵을</a:t>
            </a:r>
            <a:r>
              <a:rPr lang="ko-KR" altLang="en-US" sz="1400" dirty="0">
                <a:latin typeface="+mn-ea"/>
              </a:rPr>
              <a:t> 포함함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 </a:t>
            </a:r>
            <a:r>
              <a:rPr lang="en-US" altLang="ko-KR" sz="1400" dirty="0">
                <a:latin typeface="+mn-ea"/>
              </a:rPr>
              <a:t>4</a:t>
            </a:r>
            <a:r>
              <a:rPr lang="ko-KR" altLang="en-US" sz="1400" dirty="0">
                <a:latin typeface="+mn-ea"/>
              </a:rPr>
              <a:t>개의 특징 맵 값에 대해 샘플링을 수행하고 샘플링한 위치도 실수 형태로 표현 되므로 특징 </a:t>
            </a:r>
            <a:r>
              <a:rPr lang="ko-KR" altLang="en-US" sz="1400" dirty="0" err="1">
                <a:latin typeface="+mn-ea"/>
              </a:rPr>
              <a:t>맵에</a:t>
            </a:r>
            <a:r>
              <a:rPr lang="ko-KR" altLang="en-US" sz="1400" dirty="0">
                <a:latin typeface="+mn-ea"/>
              </a:rPr>
              <a:t> 정확히 일치하는 픽셀이 없을 수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그러므로 샘플링한 위치에 이중 선형 </a:t>
            </a:r>
            <a:r>
              <a:rPr lang="ko-KR" altLang="en-US" sz="1400" dirty="0" err="1">
                <a:latin typeface="+mn-ea"/>
              </a:rPr>
              <a:t>보간법으로</a:t>
            </a:r>
            <a:r>
              <a:rPr lang="ko-KR" altLang="en-US" sz="1400" dirty="0">
                <a:latin typeface="+mn-ea"/>
              </a:rPr>
              <a:t> 주변 </a:t>
            </a:r>
            <a:r>
              <a:rPr lang="en-US" altLang="ko-KR" sz="1400" dirty="0">
                <a:latin typeface="+mn-ea"/>
              </a:rPr>
              <a:t>4</a:t>
            </a:r>
            <a:r>
              <a:rPr lang="ko-KR" altLang="en-US" sz="1400" dirty="0">
                <a:latin typeface="+mn-ea"/>
              </a:rPr>
              <a:t>개의 픽셀의 </a:t>
            </a:r>
            <a:r>
              <a:rPr lang="ko-KR" altLang="en-US" sz="1400" dirty="0" err="1">
                <a:latin typeface="+mn-ea"/>
              </a:rPr>
              <a:t>픽셀값과</a:t>
            </a:r>
            <a:r>
              <a:rPr lang="ko-KR" altLang="en-US" sz="1400" dirty="0">
                <a:latin typeface="+mn-ea"/>
              </a:rPr>
              <a:t> 거리에 따라 가중 평균을 구해 특징 </a:t>
            </a:r>
            <a:r>
              <a:rPr lang="ko-KR" altLang="en-US" sz="1400" dirty="0" err="1">
                <a:latin typeface="+mn-ea"/>
              </a:rPr>
              <a:t>맵을</a:t>
            </a:r>
            <a:r>
              <a:rPr lang="ko-KR" altLang="en-US" sz="1400" dirty="0">
                <a:latin typeface="+mn-ea"/>
              </a:rPr>
              <a:t> 계산함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8925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205537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마스크 분류기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+mj-ea"/>
              </a:rPr>
              <a:t>Mask R-CNN</a:t>
            </a:r>
            <a:endParaRPr lang="en-US" altLang="ko-KR" sz="3200" dirty="0">
              <a:latin typeface="+mj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C30E614-890E-D73F-804A-10BBD911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7</a:t>
            </a:fld>
            <a:r>
              <a:rPr lang="ko-KR" altLang="en-US" dirty="0"/>
              <a:t> </a:t>
            </a:r>
            <a:r>
              <a:rPr lang="en-US" altLang="ko-KR" dirty="0"/>
              <a:t>/ 28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CAD76D3-1238-6CC5-0B9C-FCAC3BACF8B3}"/>
              </a:ext>
            </a:extLst>
          </p:cNvPr>
          <p:cNvSpPr txBox="1"/>
          <p:nvPr/>
        </p:nvSpPr>
        <p:spPr>
          <a:xfrm>
            <a:off x="492380" y="1441715"/>
            <a:ext cx="7847020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관심 </a:t>
            </a:r>
            <a:r>
              <a:rPr lang="ko-KR" altLang="en-US" sz="1400" dirty="0" err="1">
                <a:latin typeface="+mn-ea"/>
              </a:rPr>
              <a:t>역역</a:t>
            </a:r>
            <a:r>
              <a:rPr lang="ko-KR" altLang="en-US" sz="1400" dirty="0">
                <a:latin typeface="+mn-ea"/>
              </a:rPr>
              <a:t> 정렬을 통해 생성된 특징 </a:t>
            </a:r>
            <a:r>
              <a:rPr lang="ko-KR" altLang="en-US" sz="1400" dirty="0" err="1">
                <a:latin typeface="+mn-ea"/>
              </a:rPr>
              <a:t>맵에</a:t>
            </a:r>
            <a:r>
              <a:rPr lang="ko-KR" altLang="en-US" sz="1400" dirty="0">
                <a:latin typeface="+mn-ea"/>
              </a:rPr>
              <a:t> 마스크 분류기를 통과시켜 </a:t>
            </a:r>
            <a:r>
              <a:rPr lang="ko-KR" altLang="en-US" sz="1400" dirty="0" err="1">
                <a:latin typeface="+mn-ea"/>
              </a:rPr>
              <a:t>세그멘테이션</a:t>
            </a:r>
            <a:r>
              <a:rPr lang="ko-KR" altLang="en-US" sz="1400" dirty="0">
                <a:latin typeface="+mn-ea"/>
              </a:rPr>
              <a:t> 마스크를 예측함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마스크 분류기는 각각의 관심 영역에 대해 클래스별로 이진 마스크를 출력함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D7AFECED-94FC-6C87-8BD7-4ADD8A603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913" y="2181774"/>
            <a:ext cx="5940174" cy="271100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8435B82-1A61-9BD4-6336-2DFB6175835C}"/>
              </a:ext>
            </a:extLst>
          </p:cNvPr>
          <p:cNvSpPr txBox="1"/>
          <p:nvPr/>
        </p:nvSpPr>
        <p:spPr>
          <a:xfrm>
            <a:off x="492380" y="4815724"/>
            <a:ext cx="11291874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관심 영역 정렬을 통해 생성된 특징 </a:t>
            </a:r>
            <a:r>
              <a:rPr lang="ko-KR" altLang="en-US" sz="1400" dirty="0" err="1">
                <a:latin typeface="+mn-ea"/>
              </a:rPr>
              <a:t>맵과</a:t>
            </a:r>
            <a:r>
              <a:rPr lang="ko-KR" altLang="en-US" sz="1400" dirty="0">
                <a:latin typeface="+mn-ea"/>
              </a:rPr>
              <a:t> 관심 영역을 활용해 합성곱 신경망을 적용하거나 마스크 분류기를 더 세분화하기 위해 </a:t>
            </a:r>
            <a:r>
              <a:rPr lang="en-US" altLang="ko-KR" sz="1400" dirty="0">
                <a:latin typeface="+mn-ea"/>
              </a:rPr>
              <a:t>FCN </a:t>
            </a:r>
            <a:r>
              <a:rPr lang="ko-KR" altLang="en-US" sz="1400" dirty="0">
                <a:latin typeface="+mn-ea"/>
              </a:rPr>
              <a:t>구조를 사용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최상위 계층에서 반환되는 마스크의 채널에 해당하는 값은 해당 클래스에 대한 객체의 마스크가 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이때 </a:t>
            </a:r>
            <a:r>
              <a:rPr lang="ko-KR" altLang="en-US" sz="1400" dirty="0" err="1">
                <a:latin typeface="+mn-ea"/>
              </a:rPr>
              <a:t>시그모이드</a:t>
            </a:r>
            <a:r>
              <a:rPr lang="ko-KR" altLang="en-US" sz="1400" dirty="0">
                <a:latin typeface="+mn-ea"/>
              </a:rPr>
              <a:t> 함수를 통해 각 채널의 값이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에서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사이의 값을 갖게 되며</a:t>
            </a:r>
            <a:r>
              <a:rPr lang="en-US" altLang="ko-KR" sz="1400" dirty="0">
                <a:latin typeface="+mn-ea"/>
              </a:rPr>
              <a:t>, 1</a:t>
            </a:r>
            <a:r>
              <a:rPr lang="ko-KR" altLang="en-US" sz="1400" dirty="0">
                <a:latin typeface="+mn-ea"/>
              </a:rPr>
              <a:t>에 가까울수록 객체의 영역이 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6222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229902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마스크 손실함수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+mj-ea"/>
              </a:rPr>
              <a:t>Mask R-CNN</a:t>
            </a:r>
            <a:endParaRPr lang="en-US" altLang="ko-KR" sz="3200" dirty="0">
              <a:latin typeface="+mj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C30E614-890E-D73F-804A-10BBD911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8</a:t>
            </a:fld>
            <a:r>
              <a:rPr lang="ko-KR" altLang="en-US" dirty="0"/>
              <a:t> </a:t>
            </a:r>
            <a:r>
              <a:rPr lang="en-US" altLang="ko-KR" dirty="0"/>
              <a:t>/ 28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CAD76D3-1238-6CC5-0B9C-FCAC3BACF8B3}"/>
              </a:ext>
            </a:extLst>
          </p:cNvPr>
          <p:cNvSpPr txBox="1"/>
          <p:nvPr/>
        </p:nvSpPr>
        <p:spPr>
          <a:xfrm>
            <a:off x="492380" y="1441715"/>
            <a:ext cx="6187912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Mask R-CNN</a:t>
            </a:r>
            <a:r>
              <a:rPr lang="ko-KR" altLang="en-US" sz="1400" dirty="0">
                <a:latin typeface="+mn-ea"/>
              </a:rPr>
              <a:t>의 학습과정은  </a:t>
            </a:r>
            <a:r>
              <a:rPr lang="en-US" altLang="ko-KR" sz="1400" dirty="0">
                <a:latin typeface="+mn-ea"/>
              </a:rPr>
              <a:t>Faster R-CNN</a:t>
            </a:r>
            <a:r>
              <a:rPr lang="ko-KR" altLang="en-US" sz="1400" dirty="0">
                <a:latin typeface="+mn-ea"/>
              </a:rPr>
              <a:t>의 과정과 유사함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하지만 마스크 분류기가 추가되므로 마스크 검출에 대한 손실 함수가 추가됨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029694A-6497-A89D-73D0-999854D69093}"/>
              </a:ext>
            </a:extLst>
          </p:cNvPr>
          <p:cNvGrpSpPr/>
          <p:nvPr/>
        </p:nvGrpSpPr>
        <p:grpSpPr>
          <a:xfrm>
            <a:off x="4377004" y="2319416"/>
            <a:ext cx="3437992" cy="830612"/>
            <a:chOff x="4301247" y="2336867"/>
            <a:chExt cx="3437992" cy="8306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DD26F44-A825-3B3C-79B7-D3A116C6B5C3}"/>
                    </a:ext>
                  </a:extLst>
                </p:cNvPr>
                <p:cNvSpPr txBox="1"/>
                <p:nvPr/>
              </p:nvSpPr>
              <p:spPr>
                <a:xfrm>
                  <a:off x="4301247" y="2644644"/>
                  <a:ext cx="3437992" cy="5228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baseline="-25000" smtClean="0">
                          <a:latin typeface="Cambria Math" panose="02040503050406030204" pitchFamily="18" charset="0"/>
                        </a:rPr>
                        <m:t>𝑚𝑎𝑠𝑘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ko-KR" sz="2400" i="1" baseline="-25000">
                              <a:latin typeface="Cambria Math" panose="02040503050406030204" pitchFamily="18" charset="0"/>
                            </a:rPr>
                            <m:t>𝑚𝑎𝑠𝑘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ko-KR" sz="2400" b="0" i="1" baseline="-2500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r>
                    <a:rPr lang="en-US" altLang="ko-KR" sz="2400" dirty="0"/>
                    <a:t>)</a:t>
                  </a:r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DD26F44-A825-3B3C-79B7-D3A116C6B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247" y="2644644"/>
                  <a:ext cx="3437992" cy="522835"/>
                </a:xfrm>
                <a:prstGeom prst="rect">
                  <a:avLst/>
                </a:prstGeom>
                <a:blipFill>
                  <a:blip r:embed="rId3"/>
                  <a:stretch>
                    <a:fillRect t="-3488" r="-3723" b="-197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73C094-53EA-1BED-04B6-C436A862F5C5}"/>
                </a:ext>
              </a:extLst>
            </p:cNvPr>
            <p:cNvSpPr txBox="1"/>
            <p:nvPr/>
          </p:nvSpPr>
          <p:spPr>
            <a:xfrm>
              <a:off x="5303196" y="2336867"/>
              <a:ext cx="1585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마스크 손실 함수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8AD70B-F072-8328-2F48-7A44774B203C}"/>
                  </a:ext>
                </a:extLst>
              </p:cNvPr>
              <p:cNvSpPr txBox="1"/>
              <p:nvPr/>
            </p:nvSpPr>
            <p:spPr>
              <a:xfrm>
                <a:off x="492380" y="3320163"/>
                <a:ext cx="9547807" cy="13528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n-ea"/>
                  </a:rPr>
                  <a:t>마스크 손실 함수의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1400" i="1" baseline="-25000">
                        <a:latin typeface="Cambria Math" panose="02040503050406030204" pitchFamily="18" charset="0"/>
                      </a:rPr>
                      <m:t>𝑚𝑎𝑠𝑘</m:t>
                    </m:r>
                  </m:oMath>
                </a14:m>
                <a:r>
                  <a:rPr lang="ko-KR" altLang="en-US" sz="1400" dirty="0">
                    <a:latin typeface="+mn-ea"/>
                  </a:rPr>
                  <a:t> 는 생성된 마스크의 개수를 의미함</a:t>
                </a:r>
                <a:endParaRPr lang="en-US" altLang="ko-KR" sz="1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n-ea"/>
                  </a:rPr>
                  <a:t>손실 함수 계산 시 양성 관심 영역</a:t>
                </a:r>
                <a:r>
                  <a:rPr lang="en-US" altLang="ko-KR" sz="1400" dirty="0">
                    <a:latin typeface="+mn-ea"/>
                  </a:rPr>
                  <a:t>(Positive ROI)</a:t>
                </a:r>
                <a:r>
                  <a:rPr lang="ko-KR" altLang="en-US" sz="1400" dirty="0">
                    <a:latin typeface="+mn-ea"/>
                  </a:rPr>
                  <a:t>에 대해서만 계산하며</a:t>
                </a:r>
                <a:r>
                  <a:rPr lang="en-US" altLang="ko-KR" sz="1400" dirty="0">
                    <a:latin typeface="+mn-ea"/>
                  </a:rPr>
                  <a:t>,  ROI</a:t>
                </a:r>
                <a:r>
                  <a:rPr lang="ko-KR" altLang="en-US" sz="1400" dirty="0">
                    <a:latin typeface="+mn-ea"/>
                  </a:rPr>
                  <a:t>를 의미하는 마스크는 계산에 포함하지 않음</a:t>
                </a:r>
                <a:endParaRPr lang="en-US" altLang="ko-KR" sz="1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1400" b="0" i="1" baseline="-2500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sz="1400" dirty="0">
                    <a:latin typeface="+mn-ea"/>
                  </a:rPr>
                  <a:t>은 마스크에 대한 손실 함수로 이진 교차 엔트로피를 적용함</a:t>
                </a:r>
                <a:endParaRPr lang="en-US" altLang="ko-KR" sz="1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n-ea"/>
                  </a:rPr>
                  <a:t>그러므로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>
                    <a:latin typeface="+mn-ea"/>
                  </a:rPr>
                  <a:t>는 모델이 예측한 마스크가 되며</a:t>
                </a:r>
                <a:r>
                  <a:rPr lang="en-US" altLang="ko-KR" sz="1400" dirty="0">
                    <a:latin typeface="+mn-ea"/>
                  </a:rPr>
                  <a:t>,</a:t>
                </a:r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+mn-ea"/>
                  </a:rPr>
                  <a:t> </a:t>
                </a:r>
                <a:r>
                  <a:rPr lang="ko-KR" altLang="en-US" sz="1400" dirty="0">
                    <a:latin typeface="+mn-ea"/>
                  </a:rPr>
                  <a:t>는 정답 마스크가 됨</a:t>
                </a:r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8AD70B-F072-8328-2F48-7A44774B2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80" y="3320163"/>
                <a:ext cx="9547807" cy="1352806"/>
              </a:xfrm>
              <a:prstGeom prst="rect">
                <a:avLst/>
              </a:prstGeom>
              <a:blipFill>
                <a:blip r:embed="rId4"/>
                <a:stretch>
                  <a:fillRect l="-128" b="-3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00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260520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마스크 영역 시각화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+mj-ea"/>
              </a:rPr>
              <a:t>Mask R-CNN</a:t>
            </a:r>
            <a:endParaRPr lang="en-US" altLang="ko-KR" sz="3200" dirty="0">
              <a:latin typeface="+mj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C30E614-890E-D73F-804A-10BBD911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9</a:t>
            </a:fld>
            <a:r>
              <a:rPr lang="ko-KR" altLang="en-US" dirty="0"/>
              <a:t> </a:t>
            </a:r>
            <a:r>
              <a:rPr lang="en-US" altLang="ko-KR" dirty="0"/>
              <a:t>/ 28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CAD76D3-1238-6CC5-0B9C-FCAC3BACF8B3}"/>
              </a:ext>
            </a:extLst>
          </p:cNvPr>
          <p:cNvSpPr txBox="1"/>
          <p:nvPr/>
        </p:nvSpPr>
        <p:spPr>
          <a:xfrm>
            <a:off x="492380" y="1441715"/>
            <a:ext cx="8146782" cy="2000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Mask R-CNN</a:t>
            </a:r>
            <a:r>
              <a:rPr lang="ko-KR" altLang="en-US" sz="1400" dirty="0">
                <a:latin typeface="+mn-ea"/>
              </a:rPr>
              <a:t> 모델을 학습하기 위해서는 경계 </a:t>
            </a:r>
            <a:r>
              <a:rPr lang="ko-KR" altLang="en-US" sz="1400" dirty="0" err="1">
                <a:latin typeface="+mn-ea"/>
              </a:rPr>
              <a:t>상자뿐만</a:t>
            </a:r>
            <a:r>
              <a:rPr lang="ko-KR" altLang="en-US" sz="1400" dirty="0">
                <a:latin typeface="+mn-ea"/>
              </a:rPr>
              <a:t> 아니라 마스크 데이터도 필요함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Faster R-CNN  </a:t>
            </a:r>
            <a:r>
              <a:rPr lang="ko-KR" altLang="en-US" sz="1400" dirty="0">
                <a:latin typeface="+mn-ea"/>
              </a:rPr>
              <a:t>절의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이미지 정보 및 </a:t>
            </a:r>
            <a:r>
              <a:rPr lang="ko-KR" altLang="en-US" sz="1400" dirty="0" err="1">
                <a:latin typeface="+mn-ea"/>
              </a:rPr>
              <a:t>어노테이션</a:t>
            </a:r>
            <a:r>
              <a:rPr lang="ko-KR" altLang="en-US" sz="1400" dirty="0">
                <a:latin typeface="+mn-ea"/>
              </a:rPr>
              <a:t> 정보를 보면 분할 마스크 좌표가 포함 돼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분할 마스크 데이터는 객체의 마스크를 </a:t>
            </a:r>
            <a:r>
              <a:rPr lang="ko-KR" altLang="en-US" sz="1400" dirty="0" err="1">
                <a:latin typeface="+mn-ea"/>
              </a:rPr>
              <a:t>폴리곤</a:t>
            </a:r>
            <a:r>
              <a:rPr lang="ko-KR" altLang="en-US" sz="1400" dirty="0">
                <a:latin typeface="+mn-ea"/>
              </a:rPr>
              <a:t> 데이터로 제공함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폴리곤은</a:t>
            </a:r>
            <a:r>
              <a:rPr lang="ko-KR" altLang="en-US" sz="1400" dirty="0">
                <a:latin typeface="+mn-ea"/>
              </a:rPr>
              <a:t> 경계 상자 좌표와 달리 다양한 형태의 모양을 표현할 수 있어 객체 영역을 더 상세하게 표현함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폴리곤</a:t>
            </a:r>
            <a:r>
              <a:rPr lang="ko-KR" altLang="en-US" sz="1400" dirty="0">
                <a:latin typeface="+mn-ea"/>
              </a:rPr>
              <a:t> 데이터는 다각형을 구성하는 각 꼭짓점의 좌표를 제공하며</a:t>
            </a:r>
            <a:r>
              <a:rPr lang="en-US" altLang="ko-KR" sz="1400" dirty="0">
                <a:latin typeface="+mn-ea"/>
              </a:rPr>
              <a:t>,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객체의 영역을 하나의 </a:t>
            </a:r>
            <a:r>
              <a:rPr lang="ko-KR" altLang="en-US" sz="1400" dirty="0" err="1">
                <a:latin typeface="+mn-ea"/>
              </a:rPr>
              <a:t>폴리곤으로</a:t>
            </a:r>
            <a:r>
              <a:rPr lang="ko-KR" altLang="en-US" sz="1400" dirty="0">
                <a:latin typeface="+mn-ea"/>
              </a:rPr>
              <a:t> 표현할 수 없다면 여러 개의 </a:t>
            </a:r>
            <a:r>
              <a:rPr lang="ko-KR" altLang="en-US" sz="1400" dirty="0" err="1">
                <a:latin typeface="+mn-ea"/>
              </a:rPr>
              <a:t>폴리곤을</a:t>
            </a:r>
            <a:r>
              <a:rPr lang="ko-KR" altLang="en-US" sz="1400" dirty="0">
                <a:latin typeface="+mn-ea"/>
              </a:rPr>
              <a:t> 리스트로 묶어 표현함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6CD8D7F-D6BC-A473-5D5A-8B4A65634EDA}"/>
              </a:ext>
            </a:extLst>
          </p:cNvPr>
          <p:cNvGrpSpPr/>
          <p:nvPr/>
        </p:nvGrpSpPr>
        <p:grpSpPr>
          <a:xfrm>
            <a:off x="1569887" y="3542224"/>
            <a:ext cx="9052226" cy="2151751"/>
            <a:chOff x="1569887" y="3742249"/>
            <a:chExt cx="9052226" cy="215175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B478D28-18F7-43FE-3EB0-CDBF23689054}"/>
                </a:ext>
              </a:extLst>
            </p:cNvPr>
            <p:cNvGrpSpPr/>
            <p:nvPr/>
          </p:nvGrpSpPr>
          <p:grpSpPr>
            <a:xfrm>
              <a:off x="1569887" y="3742249"/>
              <a:ext cx="9052226" cy="1829876"/>
              <a:chOff x="1569887" y="3742249"/>
              <a:chExt cx="9052226" cy="1829876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8004C37B-2BC6-F762-49DF-606A07512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4400" y="3747287"/>
                <a:ext cx="2743200" cy="1824838"/>
              </a:xfrm>
              <a:prstGeom prst="rect">
                <a:avLst/>
              </a:prstGeom>
            </p:spPr>
          </p:pic>
          <p:pic>
            <p:nvPicPr>
              <p:cNvPr id="6" name="그림 5" descr="잔디, 개 품종, 포유류, 야외이(가) 표시된 사진&#10;&#10;자동 생성된 설명">
                <a:extLst>
                  <a:ext uri="{FF2B5EF4-FFF2-40B4-BE49-F238E27FC236}">
                    <a16:creationId xmlns:a16="http://schemas.microsoft.com/office/drawing/2014/main" id="{7E975FFE-3AC8-39C1-531B-866D33C1A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9887" y="3742249"/>
                <a:ext cx="2743200" cy="1829876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2D4FCB0-684F-FC13-EB2A-79693C9E8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8913" y="3746304"/>
                <a:ext cx="2743200" cy="1825821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097858-A10E-669C-AEAA-9BE9FAA1D9EF}"/>
                </a:ext>
              </a:extLst>
            </p:cNvPr>
            <p:cNvSpPr txBox="1"/>
            <p:nvPr/>
          </p:nvSpPr>
          <p:spPr>
            <a:xfrm>
              <a:off x="5527575" y="5600470"/>
              <a:ext cx="11368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/>
                <a:t>폴리곤</a:t>
              </a:r>
              <a:r>
                <a:rPr lang="ko-KR" altLang="en-US" sz="1200" dirty="0"/>
                <a:t> 시각화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13BA51-2D73-41CF-72C8-7BD050D86E1A}"/>
                </a:ext>
              </a:extLst>
            </p:cNvPr>
            <p:cNvSpPr txBox="1"/>
            <p:nvPr/>
          </p:nvSpPr>
          <p:spPr>
            <a:xfrm>
              <a:off x="8682088" y="5617001"/>
              <a:ext cx="11368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마스크 시각화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E28B28-136C-CE2B-AF01-4B2CF8340D34}"/>
                </a:ext>
              </a:extLst>
            </p:cNvPr>
            <p:cNvSpPr txBox="1"/>
            <p:nvPr/>
          </p:nvSpPr>
          <p:spPr>
            <a:xfrm>
              <a:off x="2445998" y="5600470"/>
              <a:ext cx="9909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원본 이미지</a:t>
              </a:r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0C65FA3-273E-1CD4-4FA1-44E8A707D897}"/>
              </a:ext>
            </a:extLst>
          </p:cNvPr>
          <p:cNvSpPr txBox="1"/>
          <p:nvPr/>
        </p:nvSpPr>
        <p:spPr>
          <a:xfrm>
            <a:off x="494761" y="5644706"/>
            <a:ext cx="6115050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폴리곤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 데이터는  </a:t>
            </a:r>
            <a:r>
              <a:rPr lang="en-US" altLang="ko-KR" sz="1400" dirty="0">
                <a:solidFill>
                  <a:prstClr val="black"/>
                </a:solidFill>
                <a:latin typeface="나눔스퀘어 네오 Regular"/>
                <a:ea typeface="나눔스퀘어 네오 Regular"/>
              </a:rPr>
              <a:t>Mask R-CNN </a:t>
            </a:r>
            <a:r>
              <a:rPr lang="ko-KR" altLang="en-US" sz="1400" dirty="0">
                <a:solidFill>
                  <a:prstClr val="black"/>
                </a:solidFill>
                <a:latin typeface="나눔스퀘어 네오 Regular"/>
                <a:ea typeface="나눔스퀘어 네오 Regular"/>
              </a:rPr>
              <a:t>모델 학습에 사용할 수 없음</a:t>
            </a:r>
            <a:r>
              <a:rPr lang="en-US" altLang="ko-KR" sz="1400" dirty="0">
                <a:solidFill>
                  <a:prstClr val="black"/>
                </a:solidFill>
                <a:latin typeface="나눔스퀘어 네오 Regular"/>
                <a:ea typeface="나눔스퀘어 네오 Regular"/>
              </a:rPr>
              <a:t>,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이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폴리곤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 데이터를 마스크 형태로 변환해 모델에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입력해함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/>
              <a:ea typeface="나눔스퀘어 네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313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D2Coding">
      <a:majorFont>
        <a:latin typeface="D2Coding"/>
        <a:ea typeface="나눔스퀘어 네오 Bold"/>
        <a:cs typeface=""/>
      </a:majorFont>
      <a:minorFont>
        <a:latin typeface="D2Coding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df4c73b-aa3d-45f2-a515-8798c4d7911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E5DF087336F10458E2E57BDE3BD6C2F" ma:contentTypeVersion="5" ma:contentTypeDescription="새 문서를 만듭니다." ma:contentTypeScope="" ma:versionID="d147712dc825330d00e08d650a7df4d8">
  <xsd:schema xmlns:xsd="http://www.w3.org/2001/XMLSchema" xmlns:xs="http://www.w3.org/2001/XMLSchema" xmlns:p="http://schemas.microsoft.com/office/2006/metadata/properties" xmlns:ns3="6df4c73b-aa3d-45f2-a515-8798c4d7911e" targetNamespace="http://schemas.microsoft.com/office/2006/metadata/properties" ma:root="true" ma:fieldsID="b7fbd94771c099165f414850507cd27a" ns3:_="">
    <xsd:import namespace="6df4c73b-aa3d-45f2-a515-8798c4d791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4c73b-aa3d-45f2-a515-8798c4d791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C15374-D4B7-4C80-B5FD-E2ACE0F80983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6df4c73b-aa3d-45f2-a515-8798c4d7911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90C4B6C-74BB-4FAB-999E-A281E87C1E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E27CF4-7C15-4B31-83C7-D2FD6AB354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f4c73b-aa3d-45f2-a515-8798c4d791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32972</TotalTime>
  <Words>806</Words>
  <Application>Microsoft Office PowerPoint</Application>
  <PresentationFormat>와이드스크린</PresentationFormat>
  <Paragraphs>92</Paragraphs>
  <Slides>11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Wingdings</vt:lpstr>
      <vt:lpstr>나눔스퀘어 네오 Regular</vt:lpstr>
      <vt:lpstr>Cambria Math</vt:lpstr>
      <vt:lpstr>Arial</vt:lpstr>
      <vt:lpstr>D2Coding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</dc:title>
  <dc:creator>이 민규</dc:creator>
  <cp:lastModifiedBy>이훈제</cp:lastModifiedBy>
  <cp:revision>439</cp:revision>
  <dcterms:created xsi:type="dcterms:W3CDTF">2022-03-07T11:10:45Z</dcterms:created>
  <dcterms:modified xsi:type="dcterms:W3CDTF">2024-03-20T09:55:34Z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0x010100AE5DF087336F10458E2E57BDE3BD6C2F</vt:lpwstr>
  </property>
</Properties>
</file>